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9" r:id="rId3"/>
    <p:sldId id="319" r:id="rId4"/>
    <p:sldId id="291" r:id="rId5"/>
    <p:sldId id="258" r:id="rId6"/>
    <p:sldId id="264" r:id="rId7"/>
    <p:sldId id="265" r:id="rId8"/>
    <p:sldId id="266" r:id="rId9"/>
    <p:sldId id="267" r:id="rId10"/>
    <p:sldId id="292" r:id="rId11"/>
    <p:sldId id="269" r:id="rId12"/>
    <p:sldId id="322" r:id="rId13"/>
    <p:sldId id="270" r:id="rId14"/>
    <p:sldId id="294" r:id="rId15"/>
    <p:sldId id="272" r:id="rId16"/>
    <p:sldId id="323" r:id="rId17"/>
    <p:sldId id="298" r:id="rId18"/>
    <p:sldId id="295" r:id="rId19"/>
    <p:sldId id="274" r:id="rId20"/>
    <p:sldId id="275" r:id="rId21"/>
    <p:sldId id="276" r:id="rId22"/>
    <p:sldId id="277" r:id="rId23"/>
    <p:sldId id="296" r:id="rId24"/>
    <p:sldId id="279" r:id="rId25"/>
    <p:sldId id="300" r:id="rId26"/>
    <p:sldId id="324" r:id="rId27"/>
    <p:sldId id="304" r:id="rId28"/>
    <p:sldId id="305" r:id="rId29"/>
    <p:sldId id="306" r:id="rId30"/>
    <p:sldId id="307" r:id="rId31"/>
    <p:sldId id="308" r:id="rId32"/>
    <p:sldId id="320" r:id="rId33"/>
    <p:sldId id="318" r:id="rId34"/>
    <p:sldId id="310" r:id="rId35"/>
    <p:sldId id="311" r:id="rId36"/>
    <p:sldId id="313" r:id="rId37"/>
    <p:sldId id="316" r:id="rId38"/>
    <p:sldId id="314" r:id="rId39"/>
    <p:sldId id="312" r:id="rId40"/>
    <p:sldId id="260" r:id="rId41"/>
    <p:sldId id="317" r:id="rId42"/>
    <p:sldId id="321" r:id="rId4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3"/>
    <p:restoredTop sz="70426"/>
  </p:normalViewPr>
  <p:slideViewPr>
    <p:cSldViewPr snapToGrid="0" snapToObjects="1">
      <p:cViewPr varScale="1">
        <p:scale>
          <a:sx n="80" d="100"/>
          <a:sy n="80" d="100"/>
        </p:scale>
        <p:origin x="216" y="145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session we will focus on modeling. But, in the process,</a:t>
            </a:r>
            <a:r>
              <a:rPr lang="en-US" baseline="0" dirty="0" smtClean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first()</a:t>
            </a:r>
            <a:r>
              <a:rPr lang="en-US" baseline="0" dirty="0" smtClean="0"/>
              <a:t> function only returns the correct result here because orders data frame is already sorted by </a:t>
            </a:r>
            <a:r>
              <a:rPr lang="en-US" baseline="0" dirty="0" err="1" smtClean="0"/>
              <a:t>order_time</a:t>
            </a:r>
            <a:r>
              <a:rPr lang="en-US" baseline="0" dirty="0" smtClean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Subtracting </a:t>
            </a:r>
            <a:r>
              <a:rPr lang="en-US" i="1" baseline="0" dirty="0" err="1" smtClean="0"/>
              <a:t>result_time</a:t>
            </a:r>
            <a:r>
              <a:rPr lang="en-US" baseline="0" dirty="0" smtClean="0"/>
              <a:t> from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returns a time duration object. This object can be displayed using reasonable units automatically using the </a:t>
            </a:r>
            <a:r>
              <a:rPr lang="en-US" baseline="0" dirty="0" err="1" smtClean="0"/>
              <a:t>lubridate</a:t>
            </a:r>
            <a:r>
              <a:rPr lang="en-US" baseline="0" dirty="0" smtClean="0"/>
              <a:t> function </a:t>
            </a:r>
            <a:r>
              <a:rPr lang="en-US" i="1" baseline="0" dirty="0" err="1" smtClean="0"/>
              <a:t>as.duration</a:t>
            </a:r>
            <a:r>
              <a:rPr lang="en-US" baseline="0" dirty="0" smtClean="0"/>
              <a:t> or specifying particular units using the function </a:t>
            </a:r>
            <a:r>
              <a:rPr lang="en-US" i="1" baseline="0" dirty="0" err="1" smtClean="0"/>
              <a:t>difftime</a:t>
            </a:r>
            <a:r>
              <a:rPr lang="en-US" i="1" baseline="0" dirty="0" smtClean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smtClean="0"/>
              <a:t>Median</a:t>
            </a:r>
            <a:r>
              <a:rPr lang="en-US" i="0" dirty="0" smtClean="0"/>
              <a:t> function</a:t>
            </a:r>
            <a:r>
              <a:rPr lang="en-US" i="0" baseline="0" dirty="0" smtClean="0"/>
              <a:t> returns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 smtClean="0"/>
              <a:t>na.rm</a:t>
            </a:r>
            <a:r>
              <a:rPr lang="en-US" i="1" baseline="0" dirty="0" smtClean="0"/>
              <a:t> = TRUE</a:t>
            </a:r>
            <a:r>
              <a:rPr lang="en-US" i="0" baseline="0" dirty="0" smtClean="0"/>
              <a:t> argument to explicitly tell the function to remove and ignore any missing values. This would also be an issue for the </a:t>
            </a:r>
            <a:r>
              <a:rPr lang="en-US" i="1" baseline="0" dirty="0" smtClean="0"/>
              <a:t>min</a:t>
            </a:r>
            <a:r>
              <a:rPr lang="en-US" i="0" baseline="0" dirty="0" smtClean="0"/>
              <a:t> function, but there is no missingness in </a:t>
            </a:r>
            <a:r>
              <a:rPr lang="en-US" i="1" baseline="0" dirty="0" err="1" smtClean="0"/>
              <a:t>order_time</a:t>
            </a:r>
            <a:r>
              <a:rPr lang="en-US" i="0" baseline="0" dirty="0" smtClean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Note, we could also use the </a:t>
            </a:r>
            <a:r>
              <a:rPr lang="en-US" i="1" baseline="0" dirty="0" smtClean="0"/>
              <a:t>first</a:t>
            </a:r>
            <a:r>
              <a:rPr lang="en-US" i="1" baseline="0" dirty="0" smtClean="0"/>
              <a:t>()</a:t>
            </a:r>
            <a:r>
              <a:rPr lang="en-US" baseline="0" dirty="0" smtClean="0"/>
              <a:t> function </a:t>
            </a:r>
            <a:r>
              <a:rPr lang="en-US" baseline="0" dirty="0" smtClean="0"/>
              <a:t>to return the first </a:t>
            </a:r>
            <a:r>
              <a:rPr lang="en-US" baseline="0" dirty="0" err="1" smtClean="0"/>
              <a:t>order_time</a:t>
            </a:r>
            <a:r>
              <a:rPr lang="en-US" baseline="0" dirty="0" smtClean="0"/>
              <a:t>, but only if we sort the rows based on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beforehand.</a:t>
            </a:r>
            <a:endParaRPr lang="en-US" baseline="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Subtracting </a:t>
            </a:r>
            <a:r>
              <a:rPr lang="en-US" i="1" baseline="0" dirty="0" err="1" smtClean="0"/>
              <a:t>result_time</a:t>
            </a:r>
            <a:r>
              <a:rPr lang="en-US" baseline="0" dirty="0" smtClean="0"/>
              <a:t> from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returns a time duration object. This object can be displayed using reasonable units automatically using the </a:t>
            </a:r>
            <a:r>
              <a:rPr lang="en-US" baseline="0" dirty="0" err="1" smtClean="0"/>
              <a:t>lubridate</a:t>
            </a:r>
            <a:r>
              <a:rPr lang="en-US" baseline="0" dirty="0" smtClean="0"/>
              <a:t> function </a:t>
            </a:r>
            <a:r>
              <a:rPr lang="en-US" i="1" baseline="0" dirty="0" err="1" smtClean="0"/>
              <a:t>as.duration</a:t>
            </a:r>
            <a:r>
              <a:rPr lang="en-US" baseline="0" dirty="0" smtClean="0"/>
              <a:t> or specifying particular units using the function </a:t>
            </a:r>
            <a:r>
              <a:rPr lang="en-US" i="1" baseline="0" dirty="0" err="1" smtClean="0"/>
              <a:t>difftime</a:t>
            </a:r>
            <a:r>
              <a:rPr lang="en-US" i="1" baseline="0" dirty="0" smtClean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smtClean="0"/>
              <a:t>Median</a:t>
            </a:r>
            <a:r>
              <a:rPr lang="en-US" i="0" dirty="0" smtClean="0"/>
              <a:t> function</a:t>
            </a:r>
            <a:r>
              <a:rPr lang="en-US" i="0" baseline="0" dirty="0" smtClean="0"/>
              <a:t> returns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 smtClean="0"/>
              <a:t>na.rm</a:t>
            </a:r>
            <a:r>
              <a:rPr lang="en-US" i="1" baseline="0" dirty="0" smtClean="0"/>
              <a:t> = TRUE</a:t>
            </a:r>
            <a:r>
              <a:rPr lang="en-US" i="0" baseline="0" dirty="0" smtClean="0"/>
              <a:t> argument to explicitly tell the function to remove and ignore any missing values. This would also be an issue for the </a:t>
            </a:r>
            <a:r>
              <a:rPr lang="en-US" i="1" baseline="0" dirty="0" smtClean="0"/>
              <a:t>min</a:t>
            </a:r>
            <a:r>
              <a:rPr lang="en-US" i="0" baseline="0" dirty="0" smtClean="0"/>
              <a:t> function, but there is no missingness in </a:t>
            </a:r>
            <a:r>
              <a:rPr lang="en-US" i="1" baseline="0" dirty="0" err="1" smtClean="0"/>
              <a:t>order_time</a:t>
            </a:r>
            <a:r>
              <a:rPr lang="en-US" i="0" baseline="0" dirty="0" smtClean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 was</a:t>
            </a:r>
            <a:r>
              <a:rPr lang="en-US" baseline="0" dirty="0" smtClean="0"/>
              <a:t> a special case, because it can be calculated using </a:t>
            </a:r>
            <a:r>
              <a:rPr lang="en-US" i="1" baseline="0" dirty="0" smtClean="0"/>
              <a:t>summarize</a:t>
            </a:r>
            <a:r>
              <a:rPr lang="en-US" i="0" baseline="0" dirty="0" smtClean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Group_by</a:t>
            </a:r>
            <a:r>
              <a:rPr lang="en-US" dirty="0" smtClean="0"/>
              <a:t> is a challenging</a:t>
            </a:r>
            <a:r>
              <a:rPr lang="en-US" baseline="0" dirty="0" smtClean="0"/>
              <a:t> function to master, but </a:t>
            </a:r>
            <a:r>
              <a:rPr lang="en-US" b="1" baseline="0" dirty="0" smtClean="0"/>
              <a:t>extremely</a:t>
            </a:r>
            <a:r>
              <a:rPr lang="en-US" baseline="0" dirty="0" smtClean="0"/>
              <a:t> powerful. It is one of those tools that once you understand how to use, you cannot possibly go back to live without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resulting object</a:t>
            </a:r>
            <a:r>
              <a:rPr lang="en-US" baseline="0" dirty="0" smtClean="0"/>
              <a:t> has 45,002 rows that are broken up into 9,406 groups. Inherently, this means there are 9,406 distinct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defining each</a:t>
            </a:r>
            <a:r>
              <a:rPr lang="en-US" baseline="0" dirty="0" smtClean="0"/>
              <a:t> group using two variables. So, each group has a unique combination of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and department. This data frame has 9,406 distinct </a:t>
            </a:r>
            <a:r>
              <a:rPr lang="en-US" i="1" baseline="0" dirty="0" err="1" smtClean="0"/>
              <a:t>patient_id</a:t>
            </a:r>
            <a:r>
              <a:rPr lang="en-US" baseline="0" dirty="0" err="1" smtClean="0"/>
              <a:t>’s</a:t>
            </a:r>
            <a:r>
              <a:rPr lang="en-US" baseline="0" dirty="0" smtClean="0"/>
              <a:t> and 20 distinct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’s. Theoretically, we could have 9,406 * 20 = 188,120 different groups. But, there are only 10,102 groups. </a:t>
            </a:r>
            <a:r>
              <a:rPr lang="en-US" i="1" baseline="0" dirty="0" err="1" smtClean="0"/>
              <a:t>group_by</a:t>
            </a:r>
            <a:r>
              <a:rPr lang="en-US" i="0" baseline="0" dirty="0" smtClean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 we can apply </a:t>
            </a:r>
            <a:r>
              <a:rPr lang="en-US" i="1" dirty="0" smtClean="0"/>
              <a:t>summarize()</a:t>
            </a:r>
            <a:r>
              <a:rPr lang="en-US" dirty="0" smtClean="0"/>
              <a:t> to a full data</a:t>
            </a:r>
            <a:r>
              <a:rPr lang="en-US" baseline="0" dirty="0" smtClean="0"/>
              <a:t> frame, we can apply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worked for mean, because we did not need to separate out observations by patient to</a:t>
            </a:r>
            <a:r>
              <a:rPr lang="en-US" baseline="0" dirty="0" smtClean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</a:t>
            </a:r>
            <a:r>
              <a:rPr lang="en-US" baseline="0" dirty="0" smtClean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Apply a function</a:t>
            </a:r>
            <a:r>
              <a:rPr lang="en-US" baseline="0" dirty="0" smtClean="0"/>
              <a:t> (or functions)</a:t>
            </a:r>
            <a:r>
              <a:rPr lang="en-US" dirty="0" smtClean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Swap </a:t>
            </a:r>
            <a:r>
              <a:rPr lang="en-US" i="1" dirty="0" smtClean="0"/>
              <a:t>mean</a:t>
            </a:r>
            <a:r>
              <a:rPr lang="en-US" dirty="0" smtClean="0"/>
              <a:t> for </a:t>
            </a:r>
            <a:r>
              <a:rPr lang="en-US" i="1" dirty="0" smtClean="0"/>
              <a:t>median.</a:t>
            </a:r>
            <a:r>
              <a:rPr lang="en-US" i="0" baseline="0" dirty="0" smtClean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focus on `TSH` values, we need to filter the observations.</a:t>
            </a:r>
            <a:r>
              <a:rPr lang="en-US" baseline="0" dirty="0" smtClean="0"/>
              <a:t> The order of observations is critical here. The filter could also be applied after the </a:t>
            </a:r>
            <a:r>
              <a:rPr lang="en-US" baseline="0" dirty="0" err="1" smtClean="0"/>
              <a:t>group_by</a:t>
            </a:r>
            <a:r>
              <a:rPr lang="en-US" baseline="0" dirty="0" smtClean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quantile function ranks values and identifies values at specific percentiles, such</a:t>
            </a:r>
            <a:r>
              <a:rPr lang="en-US" baseline="0" dirty="0" smtClean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Finally</a:t>
            </a:r>
            <a:r>
              <a:rPr lang="en-US" baseline="0" dirty="0" smtClean="0"/>
              <a:t>,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calculates the </a:t>
            </a:r>
            <a:r>
              <a:rPr lang="en-US" i="1" baseline="0" dirty="0" smtClean="0"/>
              <a:t>mean</a:t>
            </a:r>
            <a:r>
              <a:rPr lang="en-US" baseline="0" dirty="0" smtClean="0"/>
              <a:t> </a:t>
            </a:r>
            <a:r>
              <a:rPr lang="en-US" i="1" baseline="0" dirty="0" err="1" smtClean="0"/>
              <a:t>order_count</a:t>
            </a:r>
            <a:r>
              <a:rPr lang="en-US" baseline="0" dirty="0" smtClean="0"/>
              <a:t> across patients separately within each </a:t>
            </a:r>
            <a:r>
              <a:rPr lang="en-US" i="1" baseline="0" dirty="0" smtClean="0"/>
              <a:t>department</a:t>
            </a:r>
            <a:r>
              <a:rPr lang="en-US" baseline="0" dirty="0" smtClean="0"/>
              <a:t> (group). The final result is an ungrouped data frame, because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rolls up the </a:t>
            </a:r>
            <a:r>
              <a:rPr lang="en-US" i="1" baseline="0" dirty="0" smtClean="0"/>
              <a:t>department </a:t>
            </a:r>
            <a:r>
              <a:rPr lang="en-US" baseline="0" dirty="0" smtClean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Underlying question: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Is the distribution of the count of orders per patient different in the Internal Medicine and Family Medicine clinics?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we calculate</a:t>
            </a:r>
            <a:r>
              <a:rPr lang="en-US" baseline="0" dirty="0" smtClean="0"/>
              <a:t> order counts for all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combinations and then only keep 2 specific departments. As we said before, this would be more efficient if the </a:t>
            </a:r>
            <a:r>
              <a:rPr lang="en-US" i="1" baseline="0" dirty="0" smtClean="0"/>
              <a:t>filter()</a:t>
            </a:r>
            <a:r>
              <a:rPr lang="en-US" i="0" baseline="0" dirty="0" smtClean="0"/>
              <a:t> were applied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()-summarize()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 smtClean="0"/>
              <a:t>Also, note the use of the function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 This does what is sounds like. It undoes or rolls up all groups, returning an ungrouped data frame. This is necessary in this code chunk, because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only rolls up a single group (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). But, we have no need to summarize over departments, so we just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419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can plot a</a:t>
            </a:r>
            <a:r>
              <a:rPr lang="en-US" baseline="0" dirty="0" smtClean="0"/>
              <a:t> histogram using our 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 skills. Note, here it could be informative to log-scale the axes or plot departments separately.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Order</a:t>
            </a:r>
            <a:r>
              <a:rPr lang="en-US" baseline="0" dirty="0" err="1" smtClean="0"/>
              <a:t>_count</a:t>
            </a:r>
            <a:r>
              <a:rPr lang="en-US" baseline="0" dirty="0" smtClean="0"/>
              <a:t> appears to not be normally distributed. There is a large right or positive skew. We could </a:t>
            </a:r>
            <a:r>
              <a:rPr lang="en-US" dirty="0" smtClean="0"/>
              <a:t>quantify the rightward</a:t>
            </a:r>
            <a:r>
              <a:rPr lang="en-US" baseline="0" dirty="0" smtClean="0"/>
              <a:t> skew in this population using the </a:t>
            </a:r>
            <a:r>
              <a:rPr lang="en-US" i="1" baseline="0" dirty="0" smtClean="0"/>
              <a:t>skew()</a:t>
            </a:r>
            <a:r>
              <a:rPr lang="en-US" baseline="0" dirty="0" smtClean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appeared non-normally distributed</a:t>
            </a:r>
            <a:r>
              <a:rPr lang="en-US" baseline="0" dirty="0" smtClean="0"/>
              <a:t> with a rightward skew, so we see that our mean is higher than our median (as it is shifted right by rarer, high values).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has functions for</a:t>
            </a:r>
            <a:r>
              <a:rPr lang="en-US" baseline="0" dirty="0" smtClean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Mann-Whitney U-test</a:t>
            </a:r>
            <a:r>
              <a:rPr lang="en-US" baseline="0" dirty="0" smtClean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Interpretation:</a:t>
            </a:r>
            <a:r>
              <a:rPr lang="en-US" baseline="0" dirty="0" smtClean="0"/>
              <a:t> </a:t>
            </a:r>
            <a:r>
              <a:rPr lang="en-US" dirty="0" smtClean="0"/>
              <a:t>Results do not provide evidence for a difference</a:t>
            </a:r>
            <a:r>
              <a:rPr lang="en-US" baseline="0" dirty="0" smtClean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Kruskal</a:t>
            </a:r>
            <a:r>
              <a:rPr lang="en-US" dirty="0" smtClean="0"/>
              <a:t>-Wallis test evaluates how likely it is that the distributions</a:t>
            </a:r>
            <a:r>
              <a:rPr lang="en-US" baseline="0" dirty="0" smtClean="0"/>
              <a:t> in the groups originate from the same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baseline="0" dirty="0" smtClean="0"/>
              <a:t>Interpretation:</a:t>
            </a:r>
            <a:r>
              <a:rPr lang="en-US" baseline="0" dirty="0" smtClean="0"/>
              <a:t> Results suggest the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order counts are differently distributed in at least one of these departments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`.` is a shortcut to refer to the data frame that is passed by the pipe operator %&gt;%. This `.` is implied in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functions, but needs to be explicitly passed as a value for many other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factor</a:t>
            </a:r>
            <a:r>
              <a:rPr lang="en-US" i="0" baseline="0" dirty="0" smtClean="0"/>
              <a:t> function converts the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 variable from a character string to a factor. This data type is necessary for the grouping variable in the </a:t>
            </a:r>
            <a:r>
              <a:rPr lang="en-US" i="1" baseline="0" dirty="0" err="1" smtClean="0"/>
              <a:t>kruskal.test</a:t>
            </a:r>
            <a:r>
              <a:rPr lang="en-US" i="0" baseline="0" dirty="0" smtClean="0"/>
              <a:t> function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0" baseline="0" dirty="0" smtClean="0"/>
              <a:t>Would have been more efficient to apply the filter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-summarize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n()</a:t>
            </a:r>
            <a:r>
              <a:rPr lang="en-US" baseline="0" dirty="0" smtClean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n_distinct</a:t>
            </a:r>
            <a:r>
              <a:rPr lang="en-US" dirty="0" smtClean="0"/>
              <a:t>() counts the number of distinct,</a:t>
            </a:r>
            <a:r>
              <a:rPr lang="en-US" baseline="0" dirty="0" smtClean="0"/>
              <a:t> or unique, observations. So, while there are 4 rows, there are only 2 distinct </a:t>
            </a:r>
            <a:r>
              <a:rPr lang="en-US" baseline="0" dirty="0" err="1" smtClean="0"/>
              <a:t>patient_id’s</a:t>
            </a:r>
            <a:r>
              <a:rPr lang="en-US" baseline="0" dirty="0" smtClean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Since mean is the sum of observations divided by the count</a:t>
            </a:r>
            <a:r>
              <a:rPr lang="en-US" baseline="0" dirty="0" smtClean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the variable naming convention used here. We tried to use variable names following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conventions, in which the name fully describes the variable, but is as compact as possible. </a:t>
            </a:r>
            <a:r>
              <a:rPr lang="en-US" i="0" baseline="0" dirty="0" smtClean="0"/>
              <a:t>These are tough! For example, </a:t>
            </a:r>
            <a:r>
              <a:rPr lang="en-US" i="1" baseline="0" dirty="0" err="1" smtClean="0"/>
              <a:t>order_count</a:t>
            </a:r>
            <a:r>
              <a:rPr lang="en-US" i="0" baseline="0" dirty="0" smtClean="0"/>
              <a:t> could be simplified to </a:t>
            </a:r>
            <a:r>
              <a:rPr lang="en-US" i="1" baseline="0" dirty="0" smtClean="0"/>
              <a:t>count</a:t>
            </a:r>
            <a:r>
              <a:rPr lang="en-US" i="0" baseline="0" dirty="0" smtClean="0"/>
              <a:t>, but then it would not be distinguishable from </a:t>
            </a:r>
            <a:r>
              <a:rPr lang="en-US" i="1" baseline="0" dirty="0" err="1" smtClean="0"/>
              <a:t>pt_count</a:t>
            </a:r>
            <a:r>
              <a:rPr lang="en-US" i="0" baseline="0" dirty="0" smtClean="0"/>
              <a:t>. We have added the summarization operation to the end of the variable name (e.g. </a:t>
            </a:r>
            <a:r>
              <a:rPr lang="en-US" i="0" baseline="0" dirty="0" err="1" smtClean="0"/>
              <a:t>xxxxxxxx_mean</a:t>
            </a:r>
            <a:r>
              <a:rPr lang="en-US" i="0" baseline="0" dirty="0" smtClean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Since mean is the sum of observations divided by the count</a:t>
            </a:r>
            <a:r>
              <a:rPr lang="en-US" baseline="0" dirty="0" smtClean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the variable naming convention used here. We tried to use variable names following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conventions, in which the name fully describes the variable, but is as compact as possible. </a:t>
            </a:r>
            <a:r>
              <a:rPr lang="en-US" i="0" baseline="0" dirty="0" smtClean="0"/>
              <a:t>These are tough! For example, </a:t>
            </a:r>
            <a:r>
              <a:rPr lang="en-US" i="1" baseline="0" dirty="0" err="1" smtClean="0"/>
              <a:t>order_count</a:t>
            </a:r>
            <a:r>
              <a:rPr lang="en-US" i="0" baseline="0" dirty="0" smtClean="0"/>
              <a:t> could be simplified to </a:t>
            </a:r>
            <a:r>
              <a:rPr lang="en-US" i="1" baseline="0" dirty="0" smtClean="0"/>
              <a:t>count</a:t>
            </a:r>
            <a:r>
              <a:rPr lang="en-US" i="0" baseline="0" dirty="0" smtClean="0"/>
              <a:t>, but then it would not be distinguishable from </a:t>
            </a:r>
            <a:r>
              <a:rPr lang="en-US" i="1" baseline="0" dirty="0" err="1" smtClean="0"/>
              <a:t>pt_count</a:t>
            </a:r>
            <a:r>
              <a:rPr lang="en-US" i="0" baseline="0" dirty="0" smtClean="0"/>
              <a:t>. We have added the summarization operation to the end of the variable name (e.g. </a:t>
            </a:r>
            <a:r>
              <a:rPr lang="en-US" i="0" baseline="0" dirty="0" err="1" smtClean="0"/>
              <a:t>xxxxxxxx_mean</a:t>
            </a:r>
            <a:r>
              <a:rPr lang="en-US" i="0" baseline="0" dirty="0" smtClean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many native summary functions from base R and </a:t>
            </a:r>
            <a:r>
              <a:rPr lang="en-US" baseline="0" dirty="0" err="1" smtClean="0"/>
              <a:t>dplyr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result_time</a:t>
            </a:r>
            <a:r>
              <a:rPr lang="en-US" i="0" dirty="0" smtClean="0"/>
              <a:t> is missing for</a:t>
            </a:r>
            <a:r>
              <a:rPr lang="en-US" i="0" baseline="0" dirty="0" smtClean="0"/>
              <a:t> some orders, presumably because the tests were never resulted. Missing data, indicated as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 smtClean="0"/>
              <a:t>ggplot</a:t>
            </a:r>
            <a:r>
              <a:rPr lang="en-US" i="0" baseline="0" dirty="0" smtClean="0"/>
              <a:t> functions. However, others will throw and error or return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Introduction to R </a:t>
            </a:r>
            <a:br>
              <a:rPr lang="en-US" b="1" dirty="0" smtClean="0"/>
            </a:br>
            <a:r>
              <a:rPr lang="en-US" b="1" dirty="0" smtClean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Session 5</a:t>
            </a:r>
          </a:p>
          <a:p>
            <a:r>
              <a:rPr lang="en-US" sz="2000" b="1" dirty="0" smtClean="0"/>
              <a:t>Data Understanding: Stats</a:t>
            </a:r>
            <a:endParaRPr lang="en-US" sz="1600" b="1" dirty="0"/>
          </a:p>
          <a:p>
            <a:r>
              <a:rPr lang="en-US" dirty="0"/>
              <a:t>May 6, </a:t>
            </a:r>
            <a:r>
              <a:rPr lang="en-US" dirty="0" smtClean="0"/>
              <a:t>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Add onto the code in the above chunk to calculate:</a:t>
            </a:r>
          </a:p>
          <a:p>
            <a:r>
              <a:rPr lang="en-US" dirty="0" smtClean="0"/>
              <a:t>1) Mean count of orders per patient</a:t>
            </a:r>
          </a:p>
          <a:p>
            <a:r>
              <a:rPr lang="en-US" dirty="0" smtClean="0"/>
              <a:t>2) Mean count of orders per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 smtClean="0"/>
              <a:t>Calculate: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Mean count of orders per </a:t>
            </a:r>
            <a:r>
              <a:rPr lang="en-US" sz="2800" dirty="0" smtClean="0"/>
              <a:t>patient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 smtClean="0"/>
              <a:t>Calculate: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2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summarize()</a:t>
            </a:r>
            <a:r>
              <a:rPr lang="en-US" dirty="0" smtClean="0"/>
              <a:t> to calculate:</a:t>
            </a:r>
          </a:p>
          <a:p>
            <a:r>
              <a:rPr lang="en-US" dirty="0" smtClean="0"/>
              <a:t>1) The date of the first (or minimum) order</a:t>
            </a:r>
          </a:p>
          <a:p>
            <a:r>
              <a:rPr lang="en-US" dirty="0" smtClean="0"/>
              <a:t>2) The median time difference between </a:t>
            </a:r>
            <a:r>
              <a:rPr lang="en-US" i="1" dirty="0" err="1" smtClean="0"/>
              <a:t>order_time</a:t>
            </a:r>
            <a:r>
              <a:rPr lang="en-US" dirty="0" smtClean="0"/>
              <a:t> and </a:t>
            </a:r>
            <a:r>
              <a:rPr lang="en-US" i="1" dirty="0" err="1" smtClean="0"/>
              <a:t>result_time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*Hint* Refer to help for </a:t>
            </a:r>
            <a:r>
              <a:rPr lang="en-US" i="1" dirty="0" smtClean="0"/>
              <a:t>NA</a:t>
            </a:r>
            <a:r>
              <a:rPr lang="en-US" dirty="0" smtClean="0"/>
              <a:t>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</a:t>
            </a:r>
            <a:r>
              <a:rPr lang="en-US" sz="2800" dirty="0" smtClean="0"/>
              <a:t>minimum or first order date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TRUE))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3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 smtClean="0"/>
              <a:t>Consider</a:t>
            </a:r>
            <a:r>
              <a:rPr lang="en-US" u="sng" dirty="0"/>
              <a:t>:</a:t>
            </a:r>
            <a:endParaRPr lang="en-US" u="sng" dirty="0" smtClean="0"/>
          </a:p>
          <a:p>
            <a:r>
              <a:rPr lang="en-US" dirty="0" smtClean="0"/>
              <a:t>How would you calculate the median number of orders for each patient?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671512" y="3064745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132137" y="3066332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9"/>
          <p:cNvSpPr>
            <a:spLocks noChangeShapeType="1"/>
          </p:cNvSpPr>
          <p:nvPr/>
        </p:nvSpPr>
        <p:spPr bwMode="auto">
          <a:xfrm>
            <a:off x="671512" y="3739432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1513" y="578802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32138" y="578802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59702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73672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5970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7367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59702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73672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5970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73672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52546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224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8621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72243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86213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59702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73672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5970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73672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59702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73672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 bwMode="auto">
          <a:xfrm>
            <a:off x="671513" y="4438356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14"/>
          <p:cNvSpPr>
            <a:spLocks noChangeArrowheads="1"/>
          </p:cNvSpPr>
          <p:nvPr/>
        </p:nvSpPr>
        <p:spPr bwMode="auto">
          <a:xfrm>
            <a:off x="3132138" y="4439944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 smtClean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</a:t>
            </a:r>
            <a:r>
              <a:rPr lang="en-US" sz="5400" dirty="0" smtClean="0">
                <a:latin typeface="+mj-lt"/>
                <a:sym typeface="Calibri"/>
              </a:rPr>
              <a:t>order count </a:t>
            </a:r>
            <a:r>
              <a:rPr lang="en-US" sz="5400">
                <a:latin typeface="+mj-lt"/>
                <a:sym typeface="Calibri"/>
              </a:rPr>
              <a:t>per </a:t>
            </a:r>
            <a:r>
              <a:rPr lang="en-US" sz="5400" smtClean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 smtClean="0"/>
              <a:t>Recall</a:t>
            </a:r>
            <a:r>
              <a:rPr lang="en-US" sz="2800" i="1" dirty="0" smtClean="0"/>
              <a:t> that we previously used summarize() and mutate() like this: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Let’s now use </a:t>
            </a:r>
            <a:r>
              <a:rPr lang="en-US" sz="2800" i="1" dirty="0" err="1" smtClean="0"/>
              <a:t>group_by</a:t>
            </a:r>
            <a:r>
              <a:rPr lang="en-US" sz="2800" i="1" dirty="0" smtClean="0"/>
              <a:t>() and summarize()</a:t>
            </a:r>
            <a:r>
              <a:rPr lang="mr-IN" sz="2800" i="1" dirty="0" smtClean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</a:t>
            </a:r>
            <a:r>
              <a:rPr lang="en-US" sz="5400" smtClean="0">
                <a:latin typeface="+mj-lt"/>
                <a:sym typeface="Calibri"/>
              </a:rPr>
              <a:t>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  <a:endParaRPr lang="en-U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4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Calculate:</a:t>
            </a:r>
          </a:p>
          <a:p>
            <a:r>
              <a:rPr lang="en-US" dirty="0" smtClean="0"/>
              <a:t>1) The median number of orders per patient </a:t>
            </a:r>
          </a:p>
          <a:p>
            <a:r>
              <a:rPr lang="en-US" dirty="0" smtClean="0"/>
              <a:t>2) The maximum number of TSH orders per patient</a:t>
            </a:r>
          </a:p>
          <a:p>
            <a:r>
              <a:rPr lang="en-US" dirty="0" smtClean="0"/>
              <a:t>3) (</a:t>
            </a:r>
            <a:r>
              <a:rPr lang="en-US" i="1" dirty="0" smtClean="0"/>
              <a:t>*Bonus*</a:t>
            </a:r>
            <a:r>
              <a:rPr lang="en-US" dirty="0" smtClean="0"/>
              <a:t>) </a:t>
            </a:r>
            <a:r>
              <a:rPr lang="en-US" dirty="0" smtClean="0"/>
              <a:t>The </a:t>
            </a:r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and 95</a:t>
            </a:r>
            <a:r>
              <a:rPr lang="en-US" baseline="30000" dirty="0" smtClean="0"/>
              <a:t>th</a:t>
            </a:r>
            <a:r>
              <a:rPr lang="en-US" dirty="0" smtClean="0"/>
              <a:t> percentile of the number of orders per patient </a:t>
            </a:r>
            <a:r>
              <a:rPr lang="en-US" dirty="0" smtClean="0"/>
              <a:t>(</a:t>
            </a:r>
            <a:r>
              <a:rPr lang="en-US" i="1" dirty="0" smtClean="0"/>
              <a:t>Hint</a:t>
            </a:r>
            <a:r>
              <a:rPr lang="en-US" i="1" dirty="0" smtClean="0"/>
              <a:t>: look up function `quantile()`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 "TSH") %&gt;%	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max(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2) </a:t>
            </a:r>
            <a:r>
              <a:rPr lang="en-US" sz="2800" dirty="0"/>
              <a:t>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 smtClean="0"/>
              <a:t>Be able to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Break apart data </a:t>
            </a:r>
            <a:r>
              <a:rPr lang="en-US" sz="2800" dirty="0" smtClean="0"/>
              <a:t>frames observations </a:t>
            </a:r>
            <a:r>
              <a:rPr lang="en-US" sz="2800" dirty="0" smtClean="0"/>
              <a:t>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Compare </a:t>
            </a:r>
            <a:r>
              <a:rPr lang="en-US" sz="2800" dirty="0" smtClean="0"/>
              <a:t>variables’ </a:t>
            </a:r>
            <a:r>
              <a:rPr lang="en-US" sz="2800" dirty="0" smtClean="0"/>
              <a:t>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 pt_order_count_q95 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/>
              <a:t>3</a:t>
            </a:r>
            <a:r>
              <a:rPr lang="en-US" sz="2800" dirty="0" smtClean="0"/>
              <a:t>) </a:t>
            </a:r>
            <a:r>
              <a:rPr lang="en-US" sz="2800" dirty="0" smtClean="0"/>
              <a:t>(*Bonus*) The </a:t>
            </a:r>
            <a:r>
              <a:rPr lang="en-US" sz="2800" dirty="0"/>
              <a:t>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5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 smtClean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 the mean order count per patient for each department</a:t>
            </a:r>
            <a:endParaRPr lang="en-US" sz="2800" dirty="0"/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  <a:endParaRPr lang="en-US" sz="3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Compare two sets of count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10822832" cy="208721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317" y="2527127"/>
            <a:ext cx="12360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	"FAMILY MEDICINE CLINIC"))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-&gt;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Create the order </a:t>
            </a:r>
            <a:r>
              <a:rPr lang="en-US" sz="2800" i="1" dirty="0" smtClean="0"/>
              <a:t>counts per patient for each department</a:t>
            </a:r>
            <a:endParaRPr lang="en-US" sz="28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sample distributions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9" y="4900196"/>
            <a:ext cx="3968066" cy="139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29" y="4744357"/>
            <a:ext cx="3799018" cy="1671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48" y="4794265"/>
            <a:ext cx="4097997" cy="1621295"/>
          </a:xfrm>
          <a:prstGeom prst="rect">
            <a:avLst/>
          </a:prstGeom>
        </p:spPr>
      </p:pic>
      <p:sp>
        <p:nvSpPr>
          <p:cNvPr id="13" name="Hexagon 12"/>
          <p:cNvSpPr/>
          <p:nvPr/>
        </p:nvSpPr>
        <p:spPr>
          <a:xfrm>
            <a:off x="1886282" y="609953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</a:t>
            </a:r>
            <a:endParaRPr lang="en-US" sz="3200" b="1" dirty="0"/>
          </a:p>
        </p:txBody>
      </p:sp>
      <p:sp>
        <p:nvSpPr>
          <p:cNvPr id="14" name="Hexagon 13"/>
          <p:cNvSpPr/>
          <p:nvPr/>
        </p:nvSpPr>
        <p:spPr>
          <a:xfrm>
            <a:off x="583212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  <a:endParaRPr lang="en-US" sz="3200" b="1" dirty="0"/>
          </a:p>
        </p:txBody>
      </p:sp>
      <p:sp>
        <p:nvSpPr>
          <p:cNvPr id="15" name="Hexagon 14"/>
          <p:cNvSpPr/>
          <p:nvPr/>
        </p:nvSpPr>
        <p:spPr>
          <a:xfrm>
            <a:off x="984106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3</a:t>
            </a:r>
            <a:endParaRPr lang="en-US" sz="3200" b="1" dirty="0"/>
          </a:p>
        </p:txBody>
      </p:sp>
      <p:sp>
        <p:nvSpPr>
          <p:cNvPr id="16" name="Right Arrow 15"/>
          <p:cNvSpPr/>
          <p:nvPr/>
        </p:nvSpPr>
        <p:spPr>
          <a:xfrm>
            <a:off x="3524866" y="534138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204514" y="540738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320860"/>
            <a:ext cx="6336539" cy="113379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633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+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4" y="3804267"/>
            <a:ext cx="3453341" cy="2771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02" y="2146640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</a:t>
            </a:r>
            <a:r>
              <a:rPr lang="en-US" sz="5400" dirty="0" smtClean="0"/>
              <a:t>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79535" y="1760472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73" y="2192256"/>
            <a:ext cx="7655782" cy="1438363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  <p:sp>
        <p:nvSpPr>
          <p:cNvPr id="4" name="TextBox 3"/>
          <p:cNvSpPr txBox="1"/>
          <p:nvPr/>
        </p:nvSpPr>
        <p:spPr>
          <a:xfrm>
            <a:off x="603741" y="2234602"/>
            <a:ext cx="765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%&gt;%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(department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%&gt;%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summarize(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median(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dirty="0" smtClean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04" y="4497516"/>
            <a:ext cx="6781800" cy="13081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4953" cy="1499616"/>
          </a:xfrm>
        </p:spPr>
        <p:txBody>
          <a:bodyPr>
            <a:normAutofit/>
          </a:bodyPr>
          <a:lstStyle/>
          <a:p>
            <a:r>
              <a:rPr lang="en-US" sz="4400" dirty="0"/>
              <a:t>Describe the central tendency of the order </a:t>
            </a:r>
            <a:r>
              <a:rPr lang="en-US" sz="4400" dirty="0" smtClean="0"/>
              <a:t>count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01" y="2192257"/>
            <a:ext cx="3459917" cy="17493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55304" y="182292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712" y="3948881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</a:t>
            </a:r>
            <a:r>
              <a:rPr lang="en-US" sz="5400" dirty="0" smtClean="0">
                <a:solidFill>
                  <a:schemeClr val="tx1"/>
                </a:solidFill>
                <a:ea typeface="+mn-ea"/>
                <a:cs typeface="+mn-cs"/>
              </a:rPr>
              <a:t>can compare </a:t>
            </a:r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 smtClean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data =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 smtClean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data frame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</a:t>
              </a:r>
              <a:r>
                <a:rPr lang="en-US" sz="2800" dirty="0" smtClean="0">
                  <a:solidFill>
                    <a:schemeClr val="bg1"/>
                  </a:solidFill>
                </a:rPr>
                <a:t>rouping or predictor variable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r>
                <a:rPr lang="en-US" sz="2800" dirty="0" smtClean="0">
                  <a:solidFill>
                    <a:schemeClr val="bg1"/>
                  </a:solidFill>
                </a:rPr>
                <a:t>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tilde operator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~ department,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data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paired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= FALSE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TRUE)</a:t>
            </a:r>
            <a:endParaRPr lang="en-US" sz="2000" dirty="0" smtClean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Wilcoxon rank-sum test</a:t>
            </a:r>
            <a:endParaRPr lang="en-US" sz="2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</a:t>
            </a:r>
            <a:r>
              <a:rPr lang="en-US" sz="4400" dirty="0" smtClean="0">
                <a:sym typeface="Calibri"/>
              </a:rPr>
              <a:t>order count distributions </a:t>
            </a:r>
            <a:r>
              <a:rPr lang="en-US" sz="4400" dirty="0">
                <a:sym typeface="Calibri"/>
              </a:rPr>
              <a:t>between 2 </a:t>
            </a:r>
            <a:r>
              <a:rPr lang="en-US" sz="4400" dirty="0" smtClean="0">
                <a:sym typeface="Calibri"/>
              </a:rPr>
              <a:t>departments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 order counts across the nephrology, cardiology, and gastroenterology departments.</a:t>
            </a:r>
          </a:p>
          <a:p>
            <a:endParaRPr lang="en-US" i="1" dirty="0" smtClean="0"/>
          </a:p>
          <a:p>
            <a:r>
              <a:rPr lang="en-US" i="1" dirty="0" smtClean="0"/>
              <a:t>*Hint: Convert department to a factor using function factor()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2070" y="2051688"/>
            <a:ext cx="9477669" cy="321244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41342" y="2114516"/>
            <a:ext cx="9167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mutate(department = factor(department))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c("NEPHROLOGY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"CARDIOLOGY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"GASTROENTEROLOGY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  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kruskal.test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~ department,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.)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722" y="809336"/>
            <a:ext cx="1066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Compare order counts across the nephrology, cardiology, and gastroenterology departments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23" y="5429267"/>
            <a:ext cx="680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  <a:sym typeface="Calibri"/>
              </a:rPr>
              <a:t>summarize</a:t>
            </a:r>
            <a:r>
              <a:rPr lang="en-US" sz="5400" dirty="0" smtClean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10601</TotalTime>
  <Words>2593</Words>
  <Application>Microsoft Macintosh PowerPoint</Application>
  <PresentationFormat>Widescreen</PresentationFormat>
  <Paragraphs>339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Arial</vt:lpstr>
      <vt:lpstr>Integral</vt:lpstr>
      <vt:lpstr>Introduction to R  Workshop</vt:lpstr>
      <vt:lpstr>PowerPoint Presentation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Compare two sets of count data</vt:lpstr>
      <vt:lpstr>Compare sample distributions</vt:lpstr>
      <vt:lpstr>Visualize the distribution of order counts</vt:lpstr>
      <vt:lpstr>Describe the central tendency of the order count</vt:lpstr>
      <vt:lpstr>What test can compare count distributions?</vt:lpstr>
      <vt:lpstr>PowerPoint Presentation</vt:lpstr>
      <vt:lpstr>Compare order count distributions between 2 departments</vt:lpstr>
      <vt:lpstr>Your Turn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Herman, Daniel</cp:lastModifiedBy>
  <cp:revision>564</cp:revision>
  <cp:lastPrinted>2019-02-19T22:36:37Z</cp:lastPrinted>
  <dcterms:created xsi:type="dcterms:W3CDTF">2018-02-01T22:00:01Z</dcterms:created>
  <dcterms:modified xsi:type="dcterms:W3CDTF">2019-05-04T04:32:04Z</dcterms:modified>
</cp:coreProperties>
</file>